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899"/>
    <p:restoredTop sz="94660"/>
  </p:normalViewPr>
  <p:slideViewPr>
    <p:cSldViewPr showGuides="1">
      <p:cViewPr varScale="1">
        <p:scale>
          <a:sx n="147" d="100"/>
          <a:sy n="147" d="100"/>
        </p:scale>
        <p:origin x="162" y="126"/>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29/04/2025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28/04/2025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28/04/2025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28/04/2025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28/04/2025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28/04/2025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28/04/2025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28/04/2025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28/04/2025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28/04/2025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28/04/2025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28/04/2025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28/04/2025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28/04/2025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28/04/2025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28/04/2025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28/04/2025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28/04/2025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effectuer ses démarches d’orientation après la 3</a:t>
            </a:r>
            <a:r>
              <a:rPr lang="fr-FR" sz="2800" b="1" baseline="30000" dirty="0">
                <a:solidFill>
                  <a:srgbClr val="00006D"/>
                </a:solidFill>
                <a:latin typeface="Marianne" panose="02000000000000000000" pitchFamily="2" charset="0"/>
              </a:rPr>
              <a:t>e</a:t>
            </a:r>
            <a:r>
              <a:rPr lang="fr-FR" sz="2800" b="1" dirty="0">
                <a:solidFill>
                  <a:srgbClr val="00006D"/>
                </a:solidFill>
                <a:latin typeface="Marianne" panose="02000000000000000000" pitchFamily="2" charset="0"/>
              </a:rPr>
              <a:t> ?</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Dès le vendredi 4 avril vous pouvez consulter l’offre de formation 2025.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287056" y="3040632"/>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Formulez vos demandes à partir du lundi 5 mai et jusqu’au lundi 26 mai.</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600" dirty="0">
                <a:solidFill>
                  <a:srgbClr val="00006D"/>
                </a:solidFill>
                <a:latin typeface="Marianne" panose="02000000000000000000" pitchFamily="2" charset="0"/>
              </a:rPr>
              <a:t>s </a:t>
            </a:r>
            <a:r>
              <a:rPr lang="fr-FR" sz="1600" dirty="0">
                <a:solidFill>
                  <a:schemeClr val="tx2">
                    <a:lumMod val="75000"/>
                  </a:schemeClr>
                </a:solidFill>
                <a:latin typeface="Marianne" panose="02000000000000000000" pitchFamily="2" charset="0"/>
              </a:rPr>
              <a:t>professionnelles par domaines.</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 seul des représentants légaux de l’élève peut faire la saisie des demandes.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Vous devez enregistrer vos demandes pour qu’elles soient </a:t>
            </a:r>
            <a:r>
              <a:rPr lang="fr-FR" sz="1600" dirty="0">
                <a:solidFill>
                  <a:srgbClr val="00006D"/>
                </a:solidFill>
                <a:latin typeface="Marianne" panose="02000000000000000000" pitchFamily="2" charset="0"/>
              </a:rPr>
              <a:t>prises en compte </a:t>
            </a:r>
            <a:r>
              <a:rPr lang="fr-FR" sz="1600" dirty="0">
                <a:solidFill>
                  <a:schemeClr val="tx2">
                    <a:lumMod val="75000"/>
                  </a:schemeClr>
                </a:solidFill>
                <a:latin typeface="Marianne" panose="02000000000000000000" pitchFamily="2" charset="0"/>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l’établissement pour que le conseil de classe examine les choix d’orientation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l’académie pour traiter l’admission.</a:t>
            </a:r>
            <a:br>
              <a:rPr lang="fr-FR" sz="1400" dirty="0">
                <a:solidFill>
                  <a:srgbClr val="00006D"/>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2025.</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72983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881129"/>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et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professionnelle.</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600" dirty="0">
                <a:solidFill>
                  <a:srgbClr val="FF0000"/>
                </a:solidFill>
                <a:latin typeface="Marianne" panose="02000000000000000000" pitchFamily="2" charset="0"/>
              </a:rPr>
              <a:t> </a:t>
            </a:r>
            <a:r>
              <a:rPr lang="fr-FR" sz="1600" dirty="0">
                <a:solidFill>
                  <a:srgbClr val="00006D"/>
                </a:solidFill>
                <a:latin typeface="Marianne" panose="02000000000000000000" pitchFamily="2" charset="0"/>
              </a:rPr>
              <a:t>Vous consultez ces propositions dans le service en ligne.</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30106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746358"/>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A partir du vendredi 27 juin après-midi, consultez et téléchargez le résultat des demandes formulées.</a:t>
            </a:r>
          </a:p>
        </p:txBody>
      </p:sp>
      <p:pic>
        <p:nvPicPr>
          <p:cNvPr id="6" name="Image 5"/>
          <p:cNvPicPr>
            <a:picLocks noChangeAspect="1"/>
          </p:cNvPicPr>
          <p:nvPr/>
        </p:nvPicPr>
        <p:blipFill>
          <a:blip r:embed="rId2"/>
          <a:stretch>
            <a:fillRect/>
          </a:stretch>
        </p:blipFill>
        <p:spPr>
          <a:xfrm>
            <a:off x="1691680" y="1004108"/>
            <a:ext cx="6108721" cy="2402032"/>
          </a:xfrm>
          <a:prstGeom prst="rect">
            <a:avLst/>
          </a:prstGeom>
        </p:spPr>
      </p:pic>
    </p:spTree>
    <p:extLst>
      <p:ext uri="{BB962C8B-B14F-4D97-AF65-F5344CB8AC3E}">
        <p14:creationId xmlns:p14="http://schemas.microsoft.com/office/powerpoint/2010/main" val="737768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259770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a:t>
            </a:r>
            <a:r>
              <a:rPr lang="fr-FR" sz="1400" b="1" dirty="0">
                <a:solidFill>
                  <a:schemeClr val="tx2">
                    <a:lumMod val="75000"/>
                  </a:schemeClr>
                </a:solidFill>
                <a:latin typeface="Marianne" panose="02000000000000000000" pitchFamily="2" charset="0"/>
              </a:rPr>
              <a:t>t.</a:t>
            </a:r>
            <a:br>
              <a:rPr lang="fr-FR" sz="1400" b="1" dirty="0">
                <a:solidFill>
                  <a:schemeClr val="tx2">
                    <a:lumMod val="75000"/>
                  </a:schemeClr>
                </a:solidFill>
                <a:latin typeface="Marianne" panose="02000000000000000000" pitchFamily="2" charset="0"/>
              </a:rPr>
            </a:b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effectuer les démarches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effectuer les démarches d’orientation 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pour la rentrée 2025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a:solidFill>
                  <a:srgbClr val="00006D"/>
                </a:solidFill>
                <a:latin typeface="Marianne" panose="02000000000000000000" pitchFamily="2" charset="0"/>
              </a:rPr>
              <a:t>1.   Découvrez les formations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2.   Formulez vos demandes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3.   Répondez aux propositions d’orientation </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4.   Consultez les résultats d’admission</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5.   Procédez à l’inscription dans l’établissement    d’admission</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rgbClr val="00006D"/>
                </a:solidFill>
                <a:latin typeface="Marianne" panose="02000000000000000000" pitchFamily="2" charset="0"/>
                <a:cs typeface="Arial" panose="020B0604020202020204" pitchFamily="34" charset="0"/>
              </a:rPr>
              <a:t>Les 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4B279A5-87A2-445D-95C3-916EB9C5F0E3}">
  <ds:schemaRefs>
    <ds:schemaRef ds:uri="http://schemas.microsoft.com/sharepoint/v3"/>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3.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MINISTÈRIEL</Template>
  <TotalTime>2405</TotalTime>
  <Words>805</Words>
  <Application>Microsoft Office PowerPoint</Application>
  <PresentationFormat>Affichage à l'écran (16:9)</PresentationFormat>
  <Paragraphs>106</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2025. </vt:lpstr>
      <vt:lpstr>Formulez vos demandes à partir du lundi 5 mai et jusqu’au lundi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2025.</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Foucher, Amelie</cp:lastModifiedBy>
  <cp:revision>101</cp:revision>
  <dcterms:created xsi:type="dcterms:W3CDTF">2020-03-05T15:21:24Z</dcterms:created>
  <dcterms:modified xsi:type="dcterms:W3CDTF">2025-04-29T12:23:12Z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